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9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256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Лист7!$B$1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Лист7!$A$2:$A$5</c:f>
              <c:strCache>
                <c:ptCount val="4"/>
                <c:pt idx="0">
                  <c:v>До 30 лет</c:v>
                </c:pt>
                <c:pt idx="1">
                  <c:v>До 49 лет</c:v>
                </c:pt>
                <c:pt idx="2">
                  <c:v>До 55 лет</c:v>
                </c:pt>
                <c:pt idx="3">
                  <c:v>Свыше 55 лет</c:v>
                </c:pt>
              </c:strCache>
            </c:strRef>
          </c:cat>
          <c:val>
            <c:numRef>
              <c:f>Лист7!$B$2:$B$5</c:f>
              <c:numCache>
                <c:formatCode>General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48</c:v>
                </c:pt>
                <c:pt idx="3">
                  <c:v>10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687557258764709"/>
          <c:y val="0.260491213432758"/>
          <c:w val="0.14189066195622888"/>
          <c:h val="0.47901757313448412"/>
        </c:manualLayout>
      </c:layout>
    </c:legend>
    <c:plotVisOnly val="1"/>
    <c:dispBlanksAs val="zero"/>
  </c:chart>
  <c:spPr>
    <a:ln>
      <a:solidFill>
        <a:sysClr val="window" lastClr="FFFFFF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Лист5!$A$2:$A$7</c:f>
              <c:strCache>
                <c:ptCount val="6"/>
                <c:pt idx="0">
                  <c:v>До 3-х лет</c:v>
                </c:pt>
                <c:pt idx="1">
                  <c:v>С 3-х до 5 лет</c:v>
                </c:pt>
                <c:pt idx="2">
                  <c:v>С 5 до 10</c:v>
                </c:pt>
                <c:pt idx="3">
                  <c:v>С 10 до 15</c:v>
                </c:pt>
                <c:pt idx="4">
                  <c:v>С 15 до 20</c:v>
                </c:pt>
                <c:pt idx="5">
                  <c:v>Свыше 20</c:v>
                </c:pt>
              </c:strCache>
            </c:strRef>
          </c:cat>
          <c:val>
            <c:numRef>
              <c:f>Лист5!$B$2:$B$7</c:f>
              <c:numCache>
                <c:formatCode>General</c:formatCode>
                <c:ptCount val="6"/>
                <c:pt idx="0">
                  <c:v>14</c:v>
                </c:pt>
                <c:pt idx="1">
                  <c:v>8</c:v>
                </c:pt>
                <c:pt idx="2">
                  <c:v>15</c:v>
                </c:pt>
                <c:pt idx="3">
                  <c:v>17</c:v>
                </c:pt>
                <c:pt idx="4">
                  <c:v>8</c:v>
                </c:pt>
                <c:pt idx="5">
                  <c:v>39</c:v>
                </c:pt>
              </c:numCache>
            </c:numRef>
          </c:val>
        </c:ser>
        <c:dLbls/>
        <c:shape val="box"/>
        <c:axId val="122799232"/>
        <c:axId val="122800768"/>
        <c:axId val="0"/>
      </c:bar3DChart>
      <c:catAx>
        <c:axId val="122799232"/>
        <c:scaling>
          <c:orientation val="minMax"/>
        </c:scaling>
        <c:axPos val="b"/>
        <c:tickLblPos val="nextTo"/>
        <c:crossAx val="122800768"/>
        <c:crosses val="autoZero"/>
        <c:auto val="1"/>
        <c:lblAlgn val="ctr"/>
        <c:lblOffset val="100"/>
      </c:catAx>
      <c:valAx>
        <c:axId val="122800768"/>
        <c:scaling>
          <c:orientation val="minMax"/>
        </c:scaling>
        <c:axPos val="l"/>
        <c:majorGridlines/>
        <c:numFmt formatCode="General" sourceLinked="1"/>
        <c:tickLblPos val="nextTo"/>
        <c:crossAx val="122799232"/>
        <c:crosses val="autoZero"/>
        <c:crossBetween val="between"/>
      </c:valAx>
    </c:plotArea>
    <c:plotVisOnly val="1"/>
    <c:dispBlanksAs val="gap"/>
  </c:chart>
  <c:spPr>
    <a:ln>
      <a:solidFill>
        <a:sysClr val="window" lastClr="FFFFFF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Лист8!$B$1</c:f>
              <c:strCache>
                <c:ptCount val="1"/>
                <c:pt idx="0">
                  <c:v>количество</c:v>
                </c:pt>
              </c:strCache>
            </c:strRef>
          </c:tx>
          <c:explosion val="25"/>
          <c:cat>
            <c:strRef>
              <c:f>Лист8!$A$2:$A$5</c:f>
              <c:strCache>
                <c:ptCount val="4"/>
                <c:pt idx="0">
                  <c:v>Высшее</c:v>
                </c:pt>
                <c:pt idx="1">
                  <c:v>Среднее - специальное</c:v>
                </c:pt>
                <c:pt idx="2">
                  <c:v>Незаконченное  высшее</c:v>
                </c:pt>
                <c:pt idx="3">
                  <c:v>Без образования</c:v>
                </c:pt>
              </c:strCache>
            </c:strRef>
          </c:cat>
          <c:val>
            <c:numRef>
              <c:f>Лист8!$B$2:$B$5</c:f>
              <c:numCache>
                <c:formatCode>General</c:formatCode>
                <c:ptCount val="4"/>
                <c:pt idx="0">
                  <c:v>30</c:v>
                </c:pt>
                <c:pt idx="1">
                  <c:v>59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spPr>
    <a:ln>
      <a:solidFill>
        <a:sysClr val="window" lastClr="FFFFFF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9051334193561262E-3"/>
          <c:y val="8.3657950042587872E-2"/>
          <c:w val="0.71923798248546111"/>
          <c:h val="0.65895153858191979"/>
        </c:manualLayout>
      </c:layout>
      <c:pie3DChart>
        <c:varyColors val="1"/>
        <c:ser>
          <c:idx val="0"/>
          <c:order val="0"/>
          <c:tx>
            <c:strRef>
              <c:f>Лист6!$B$1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Лист6!$A$2:$A$6</c:f>
              <c:strCache>
                <c:ptCount val="5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СЗД</c:v>
                </c:pt>
                <c:pt idx="4">
                  <c:v>Без категории</c:v>
                </c:pt>
              </c:strCache>
            </c:strRef>
          </c:cat>
          <c:val>
            <c:numRef>
              <c:f>Лист6!$B$2:$B$6</c:f>
              <c:numCache>
                <c:formatCode>General</c:formatCode>
                <c:ptCount val="5"/>
                <c:pt idx="0">
                  <c:v>16</c:v>
                </c:pt>
                <c:pt idx="1">
                  <c:v>59</c:v>
                </c:pt>
                <c:pt idx="2">
                  <c:v>3</c:v>
                </c:pt>
                <c:pt idx="3">
                  <c:v>1</c:v>
                </c:pt>
                <c:pt idx="4">
                  <c:v>22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7328861642114091"/>
          <c:y val="0"/>
          <c:w val="0.32671138357885937"/>
          <c:h val="1"/>
        </c:manualLayout>
      </c:layout>
    </c:legend>
    <c:plotVisOnly val="1"/>
    <c:dispBlanksAs val="zero"/>
  </c:chart>
  <c:spPr>
    <a:ln>
      <a:solidFill>
        <a:sysClr val="window" lastClr="FFFFFF"/>
      </a:solidFill>
    </a:ln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5575" y="3850041"/>
            <a:ext cx="5084333" cy="923330"/>
            <a:chOff x="1172584" y="1381459"/>
            <a:chExt cx="6779110" cy="69249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506" y="1850316"/>
            <a:ext cx="5082989" cy="230930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023816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920" y="745865"/>
            <a:ext cx="1258645" cy="74223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66" y="1133139"/>
            <a:ext cx="4130938" cy="66984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333410" y="3994986"/>
            <a:ext cx="7306872" cy="923330"/>
            <a:chOff x="1815339" y="1227570"/>
            <a:chExt cx="5480154" cy="1231106"/>
          </a:xfrm>
        </p:grpSpPr>
        <p:sp>
          <p:nvSpPr>
            <p:cNvPr id="12" name="TextBox 11"/>
            <p:cNvSpPr txBox="1"/>
            <p:nvPr/>
          </p:nvSpPr>
          <p:spPr>
            <a:xfrm>
              <a:off x="4256718" y="1227570"/>
              <a:ext cx="65787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9438" y="3850106"/>
            <a:ext cx="5084333" cy="923330"/>
            <a:chOff x="1172584" y="1381459"/>
            <a:chExt cx="6779110" cy="69249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30" y="1606476"/>
            <a:ext cx="5816035" cy="2547621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7" y="5023089"/>
            <a:ext cx="5801060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4350" y="2987040"/>
            <a:ext cx="2852928" cy="51694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483863" y="2987040"/>
            <a:ext cx="2852928" cy="51694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670" y="2987040"/>
            <a:ext cx="2581835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66" y="3930127"/>
            <a:ext cx="2852928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730" y="2987040"/>
            <a:ext cx="2585466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925824"/>
            <a:ext cx="2849796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35" y="2237594"/>
            <a:ext cx="2566862" cy="2515895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1" y="745865"/>
            <a:ext cx="3087500" cy="742235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5935" y="4805084"/>
            <a:ext cx="2558794" cy="3356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99" y="6225091"/>
            <a:ext cx="5825266" cy="85963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1637844" y="889287"/>
            <a:ext cx="3579117" cy="47973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67" y="7099075"/>
            <a:ext cx="5817198" cy="107314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68" y="760208"/>
            <a:ext cx="5817197" cy="140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6" y="2997797"/>
            <a:ext cx="5809129" cy="517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284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A8BF92-30A2-4A0B-ACF4-B9DCE2134D6A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21525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9448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02B4D6A-21E4-42D1-B2FB-32D1F70C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658" y="635563"/>
            <a:ext cx="6156684" cy="184820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>
                <a:ln/>
                <a:solidFill>
                  <a:schemeClr val="accent3"/>
                </a:solidFill>
                <a:effectLst/>
              </a:rPr>
              <a:t>Отдел образования администрации </a:t>
            </a:r>
            <a:r>
              <a:rPr lang="ru-RU" sz="20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</a:rPr>
              <a:t>Ленинского </a:t>
            </a:r>
            <a:r>
              <a:rPr lang="ru-RU" sz="2000" b="1" dirty="0">
                <a:ln/>
                <a:solidFill>
                  <a:schemeClr val="accent3"/>
                </a:solidFill>
                <a:effectLst/>
              </a:rPr>
              <a:t>района</a:t>
            </a:r>
            <a:br>
              <a:rPr lang="ru-RU" sz="2000" b="1" dirty="0">
                <a:ln/>
                <a:solidFill>
                  <a:schemeClr val="accent3"/>
                </a:solidFill>
                <a:effectLst/>
              </a:rPr>
            </a:br>
            <a:r>
              <a:rPr lang="ru-RU" sz="2000" b="1" dirty="0">
                <a:ln/>
                <a:solidFill>
                  <a:schemeClr val="accent3"/>
                </a:solidFill>
                <a:effectLst/>
              </a:rPr>
              <a:t> </a:t>
            </a:r>
            <a:br>
              <a:rPr lang="ru-RU" sz="2000" b="1" dirty="0">
                <a:ln/>
                <a:solidFill>
                  <a:schemeClr val="accent3"/>
                </a:solidFill>
                <a:effectLst/>
              </a:rPr>
            </a:br>
            <a:r>
              <a:rPr lang="ru-RU" sz="2000" b="1" dirty="0">
                <a:ln/>
                <a:solidFill>
                  <a:schemeClr val="accent3"/>
                </a:solidFill>
                <a:effectLst/>
              </a:rPr>
              <a:t>Территориальная группа методистов </a:t>
            </a:r>
            <a:r>
              <a:rPr lang="ru-RU" sz="2000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2000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  <a:effectLst/>
              </a:rPr>
              <a:t>МКУДПО </a:t>
            </a:r>
            <a:r>
              <a:rPr lang="ru-RU" sz="2000" b="1" dirty="0">
                <a:ln/>
                <a:solidFill>
                  <a:schemeClr val="accent3"/>
                </a:solidFill>
                <a:effectLst/>
              </a:rPr>
              <a:t>«ГЦРО»</a:t>
            </a:r>
            <a:br>
              <a:rPr lang="ru-RU" sz="2000" b="1" dirty="0">
                <a:ln/>
                <a:solidFill>
                  <a:schemeClr val="accent3"/>
                </a:solidFill>
                <a:effectLst/>
              </a:rPr>
            </a:br>
            <a:r>
              <a:rPr lang="ru-RU" sz="2000" b="1" dirty="0">
                <a:ln/>
                <a:solidFill>
                  <a:schemeClr val="accent3"/>
                </a:solidFill>
                <a:effectLst/>
              </a:rPr>
              <a:t>в Ленинском районе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5580112"/>
            <a:ext cx="2880320" cy="1664725"/>
          </a:xfrm>
        </p:spPr>
        <p:txBody>
          <a:bodyPr>
            <a:normAutofit/>
          </a:bodyPr>
          <a:lstStyle/>
          <a:p>
            <a:r>
              <a:rPr lang="ru-RU" sz="1800" dirty="0"/>
              <a:t>Руководитель РМО: </a:t>
            </a:r>
            <a:br>
              <a:rPr lang="ru-RU" sz="1800" dirty="0"/>
            </a:br>
            <a:r>
              <a:rPr lang="ru-RU" sz="1800" dirty="0"/>
              <a:t>Полехина Светлана Михайловна,</a:t>
            </a:r>
            <a:br>
              <a:rPr lang="ru-RU" sz="1800" dirty="0"/>
            </a:br>
            <a:r>
              <a:rPr lang="ru-RU" sz="1800" dirty="0"/>
              <a:t>старший воспитатель </a:t>
            </a:r>
            <a:endParaRPr lang="ru-RU" sz="1800" dirty="0" smtClean="0"/>
          </a:p>
          <a:p>
            <a:r>
              <a:rPr lang="ru-RU" sz="1800" dirty="0" smtClean="0"/>
              <a:t>МКДОУ </a:t>
            </a:r>
            <a:r>
              <a:rPr lang="ru-RU" sz="1800" dirty="0"/>
              <a:t>д/с № 432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049" y="4764021"/>
            <a:ext cx="2376263" cy="347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4784" y="8101323"/>
            <a:ext cx="15631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Новосибирск, 2016 г.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0728" y="2699792"/>
            <a:ext cx="511256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районного методического объединения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воспитателей  логопедических группах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Ленинского района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2015-2016 учебном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4514" y="899592"/>
            <a:ext cx="81756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437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1187624"/>
            <a:ext cx="5816035" cy="254762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ема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обсуждения в 2016-2017 учебном году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«Обучение и социализация детей с ОВЗ в инклюзивном образовательном </a:t>
            </a:r>
            <a:r>
              <a:rPr lang="ru-RU" sz="3200" dirty="0" smtClean="0"/>
              <a:t>пространстве</a:t>
            </a:r>
            <a:r>
              <a:rPr lang="ru-RU" sz="3200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133398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02" r="2600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272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66" y="2643174"/>
            <a:ext cx="6215106" cy="5299046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500" dirty="0">
                <a:ea typeface="Times New Roman"/>
              </a:rPr>
              <a:t>Вся деятельность методического объединения воспитателей логопедических групп в </a:t>
            </a:r>
            <a:r>
              <a:rPr lang="ru-RU" sz="1500" dirty="0" smtClean="0">
                <a:ea typeface="Times New Roman"/>
              </a:rPr>
              <a:t>2015-2016 </a:t>
            </a:r>
            <a:r>
              <a:rPr lang="ru-RU" sz="1500" dirty="0">
                <a:ea typeface="Times New Roman"/>
              </a:rPr>
              <a:t>учебном году осуществлялась по следующим направлениям: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1500" dirty="0" smtClean="0">
                <a:ea typeface="Times New Roman"/>
              </a:rPr>
              <a:t>Научно-просветительское</a:t>
            </a:r>
            <a:r>
              <a:rPr lang="ru-RU" sz="1500" dirty="0">
                <a:ea typeface="Times New Roman"/>
              </a:rPr>
              <a:t>. 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1500" dirty="0">
                <a:ea typeface="Times New Roman"/>
              </a:rPr>
              <a:t>Организационно-методическое.</a:t>
            </a:r>
          </a:p>
          <a:p>
            <a:pPr lvl="0" algn="just">
              <a:spcAft>
                <a:spcPts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1500" dirty="0">
                <a:ea typeface="Times New Roman"/>
              </a:rPr>
              <a:t>Информационно-аналитическое</a:t>
            </a:r>
            <a:r>
              <a:rPr lang="ru-RU" sz="1500" dirty="0" smtClean="0"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500" dirty="0" smtClean="0">
                <a:solidFill>
                  <a:srgbClr val="FF0000"/>
                </a:solidFill>
                <a:ea typeface="Times New Roman"/>
              </a:rPr>
              <a:t> </a:t>
            </a:r>
            <a:r>
              <a:rPr lang="ru-RU" sz="1500" dirty="0" smtClean="0">
                <a:ea typeface="Times New Roman"/>
              </a:rPr>
              <a:t>Вся </a:t>
            </a:r>
            <a:r>
              <a:rPr lang="ru-RU" sz="1500" dirty="0">
                <a:ea typeface="Times New Roman"/>
              </a:rPr>
              <a:t>практическая, методическая, научная деятельность районного МО в течение учебного года была подчинена единой методической теме и ориентирована на составляющие ее аспекты.</a:t>
            </a:r>
          </a:p>
          <a:p>
            <a:pPr algn="just">
              <a:spcAft>
                <a:spcPts val="600"/>
              </a:spcAft>
            </a:pPr>
            <a:r>
              <a:rPr lang="ru-RU" sz="1500" b="1" u="sng" dirty="0" smtClean="0">
                <a:ea typeface="Times New Roman"/>
              </a:rPr>
              <a:t>Методическая </a:t>
            </a:r>
            <a:r>
              <a:rPr lang="ru-RU" sz="1500" b="1" u="sng" dirty="0">
                <a:ea typeface="Times New Roman"/>
              </a:rPr>
              <a:t>тема:</a:t>
            </a:r>
            <a:r>
              <a:rPr lang="ru-RU" sz="1500" b="1" dirty="0">
                <a:ea typeface="Times New Roman"/>
              </a:rPr>
              <a:t> </a:t>
            </a:r>
            <a:r>
              <a:rPr lang="ru-RU" sz="1500" dirty="0">
                <a:ea typeface="Times New Roman"/>
              </a:rPr>
              <a:t>Методическое сопровождение педагогов в условиях реализации ФГОС ДО.</a:t>
            </a:r>
          </a:p>
          <a:p>
            <a:pPr algn="just">
              <a:spcAft>
                <a:spcPts val="0"/>
              </a:spcAft>
            </a:pPr>
            <a:r>
              <a:rPr lang="ru-RU" sz="1500" b="1" u="sng" dirty="0">
                <a:ea typeface="Times New Roman"/>
              </a:rPr>
              <a:t>Цели и задачи</a:t>
            </a:r>
            <a:r>
              <a:rPr lang="ru-RU" sz="1500" b="1" u="sng" dirty="0" smtClean="0">
                <a:ea typeface="Times New Roman"/>
              </a:rPr>
              <a:t>:</a:t>
            </a:r>
          </a:p>
          <a:p>
            <a:pPr algn="just">
              <a:buNone/>
            </a:pPr>
            <a:r>
              <a:rPr lang="ru-RU" sz="1600" dirty="0" smtClean="0"/>
              <a:t>«Повышение профессиональной компетенции педагогов, для организации воспитательно-образовательной деятельности и достижения детьми коррекционных групп результатов освоения ООП ДО</a:t>
            </a:r>
            <a:r>
              <a:rPr lang="ru-RU" sz="1600" dirty="0" smtClean="0"/>
              <a:t>»</a:t>
            </a:r>
            <a:endParaRPr lang="ru-RU" sz="15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500" dirty="0">
                <a:latin typeface="Symbol"/>
                <a:ea typeface="Times New Roman"/>
              </a:rPr>
              <a:t>-</a:t>
            </a:r>
            <a:r>
              <a:rPr lang="ru-RU" sz="1500" dirty="0">
                <a:ea typeface="Times New Roman"/>
              </a:rPr>
              <a:t>          организационное сопровождение и информационная поддержка реализации федеральных государственных образовательных стандартов;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500" dirty="0">
                <a:latin typeface="Symbol"/>
                <a:ea typeface="Times New Roman"/>
              </a:rPr>
              <a:t>-</a:t>
            </a:r>
            <a:r>
              <a:rPr lang="ru-RU" sz="1500" dirty="0">
                <a:ea typeface="Times New Roman"/>
              </a:rPr>
              <a:t>          организационно-педагогическая деятельность по созданию условий для непрерывного совершенствования профессиональной компетентности воспитателей в логопедических группах;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500" dirty="0">
                <a:latin typeface="Symbol"/>
                <a:ea typeface="Times New Roman"/>
              </a:rPr>
              <a:t>-</a:t>
            </a:r>
            <a:r>
              <a:rPr lang="ru-RU" sz="1500" dirty="0">
                <a:ea typeface="Times New Roman"/>
              </a:rPr>
              <a:t>          создание открытой информационной среды для педагогических работников образовательных учреждений и  педагогической общественности района как эффективного средства сетевого взаимодействия образовательных организаций</a:t>
            </a:r>
            <a:r>
              <a:rPr lang="ru-RU" sz="1500" dirty="0" smtClean="0">
                <a:ea typeface="Times New Roman"/>
              </a:rPr>
              <a:t>.</a:t>
            </a:r>
            <a:endParaRPr lang="ru-RU" sz="1500" dirty="0"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8" y="214282"/>
            <a:ext cx="1214446" cy="11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185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5006510"/>
              </p:ext>
            </p:extLst>
          </p:nvPr>
        </p:nvGraphicFramePr>
        <p:xfrm>
          <a:off x="523875" y="827584"/>
          <a:ext cx="3193158" cy="1296145"/>
        </p:xfrm>
        <a:graphic>
          <a:graphicData uri="http://schemas.openxmlformats.org/drawingml/2006/table">
            <a:tbl>
              <a:tblPr firstRow="1" firstCol="1" bandRow="1"/>
              <a:tblGrid>
                <a:gridCol w="1262333"/>
                <a:gridCol w="1004029"/>
                <a:gridCol w="926796"/>
              </a:tblGrid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49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7A6"/>
                    </a:solidFill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55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10,9%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6692" y="3955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педагогического состава по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возрасту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009" y="2411760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педагогического состава по стажу работы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020970"/>
              </p:ext>
            </p:extLst>
          </p:nvPr>
        </p:nvGraphicFramePr>
        <p:xfrm>
          <a:off x="3284984" y="2915816"/>
          <a:ext cx="3289970" cy="1407427"/>
        </p:xfrm>
        <a:graphic>
          <a:graphicData uri="http://schemas.openxmlformats.org/drawingml/2006/table">
            <a:tbl>
              <a:tblPr firstRow="1" firstCol="1" bandRow="1"/>
              <a:tblGrid>
                <a:gridCol w="1448750"/>
                <a:gridCol w="965833"/>
                <a:gridCol w="875387"/>
              </a:tblGrid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стаж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3-х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3-х до 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5 до 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27,7%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10 до 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15 до 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1D0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38,6%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704" y="457200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уровень педагогов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6546613"/>
              </p:ext>
            </p:extLst>
          </p:nvPr>
        </p:nvGraphicFramePr>
        <p:xfrm>
          <a:off x="188640" y="5004048"/>
          <a:ext cx="3492082" cy="1005305"/>
        </p:xfrm>
        <a:graphic>
          <a:graphicData uri="http://schemas.openxmlformats.org/drawingml/2006/table">
            <a:tbl>
              <a:tblPr firstRow="1" firstCol="1" bandRow="1"/>
              <a:tblGrid>
                <a:gridCol w="1691882"/>
                <a:gridCol w="1008112"/>
                <a:gridCol w="792088"/>
              </a:tblGrid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Высшее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29,7%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- специальное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Незаконченное  высшее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10,9%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01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образования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855099381"/>
              </p:ext>
            </p:extLst>
          </p:nvPr>
        </p:nvGraphicFramePr>
        <p:xfrm>
          <a:off x="3933056" y="741608"/>
          <a:ext cx="2448272" cy="155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131917568"/>
              </p:ext>
            </p:extLst>
          </p:nvPr>
        </p:nvGraphicFramePr>
        <p:xfrm>
          <a:off x="188640" y="2750516"/>
          <a:ext cx="3024336" cy="182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188007913"/>
              </p:ext>
            </p:extLst>
          </p:nvPr>
        </p:nvGraphicFramePr>
        <p:xfrm>
          <a:off x="3717032" y="4912778"/>
          <a:ext cx="3024336" cy="1191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4644" y="6456343"/>
            <a:ext cx="640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педагогического состава по квалификационной категории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629410"/>
              </p:ext>
            </p:extLst>
          </p:nvPr>
        </p:nvGraphicFramePr>
        <p:xfrm>
          <a:off x="3717031" y="6948264"/>
          <a:ext cx="3064621" cy="1440162"/>
        </p:xfrm>
        <a:graphic>
          <a:graphicData uri="http://schemas.openxmlformats.org/drawingml/2006/table">
            <a:tbl>
              <a:tblPr firstRow="1" firstCol="1" bandRow="1"/>
              <a:tblGrid>
                <a:gridCol w="1377360"/>
                <a:gridCol w="1033018"/>
                <a:gridCol w="654243"/>
              </a:tblGrid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15,8%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58,4%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вторая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СЗД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категории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21,8%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63" marR="6556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988123491"/>
              </p:ext>
            </p:extLst>
          </p:nvPr>
        </p:nvGraphicFramePr>
        <p:xfrm>
          <a:off x="189827" y="6764120"/>
          <a:ext cx="3387469" cy="1984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583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309" y="1547664"/>
            <a:ext cx="6508049" cy="909544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15 </a:t>
            </a:r>
            <a:r>
              <a:rPr lang="ru-RU" sz="1400" b="1" dirty="0"/>
              <a:t>октября </a:t>
            </a:r>
            <a:r>
              <a:rPr lang="ru-RU" sz="1400" b="1" dirty="0" smtClean="0"/>
              <a:t>2015 </a:t>
            </a:r>
            <a:r>
              <a:rPr lang="ru-RU" sz="1400" b="1" dirty="0"/>
              <a:t>г.  в МКДОУ д/с № </a:t>
            </a:r>
            <a:r>
              <a:rPr lang="ru-RU" sz="1400" b="1" dirty="0" smtClean="0"/>
              <a:t>465 состоялось </a:t>
            </a:r>
            <a:r>
              <a:rPr lang="ru-RU" sz="1400" b="1" dirty="0"/>
              <a:t>заседание методического объединения воспитателей логопедических групп </a:t>
            </a:r>
            <a:r>
              <a:rPr lang="ru-RU" sz="1400" b="1" dirty="0" smtClean="0"/>
              <a:t>. </a:t>
            </a:r>
            <a:r>
              <a:rPr lang="ru-RU" sz="1400" b="1" dirty="0"/>
              <a:t>В работе МО приняли участие </a:t>
            </a:r>
            <a:r>
              <a:rPr lang="ru-RU" sz="1400" b="1" dirty="0" smtClean="0"/>
              <a:t>36 </a:t>
            </a:r>
            <a:r>
              <a:rPr lang="ru-RU" sz="1400" b="1" dirty="0"/>
              <a:t>педагогов из  </a:t>
            </a:r>
            <a:r>
              <a:rPr lang="ru-RU" sz="1400" b="1" dirty="0" smtClean="0"/>
              <a:t>19 ДОО района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6368" y="323529"/>
            <a:ext cx="5817197" cy="129614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«Организация взаимодействия детского сада и семей воспитанников»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Documents and Settings\Пользователь\Рабочий стол\Новая папка\МО 15.10.2015 фото\SAM_17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3" r="7215" b="7914"/>
          <a:stretch/>
        </p:blipFill>
        <p:spPr bwMode="auto">
          <a:xfrm>
            <a:off x="161310" y="2699792"/>
            <a:ext cx="2894706" cy="176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8776" y="2699792"/>
            <a:ext cx="3584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С опытом работы «Адаптация </a:t>
            </a:r>
            <a:r>
              <a:rPr lang="ru-RU" sz="1200" dirty="0"/>
              <a:t>ребенка  и родителей к новым условиям в детском саду – переход в логопедическую </a:t>
            </a:r>
            <a:r>
              <a:rPr lang="ru-RU" sz="1200" dirty="0" smtClean="0"/>
              <a:t>группу» выступила </a:t>
            </a:r>
            <a:r>
              <a:rPr lang="ru-RU" sz="1200" dirty="0"/>
              <a:t>воспитатель </a:t>
            </a:r>
            <a:r>
              <a:rPr lang="ru-RU" sz="1200" dirty="0" smtClean="0"/>
              <a:t> МКДОУ д/с № </a:t>
            </a:r>
            <a:r>
              <a:rPr lang="ru-RU" sz="1200" dirty="0"/>
              <a:t>465   </a:t>
            </a:r>
            <a:r>
              <a:rPr lang="ru-RU" sz="1200" dirty="0" err="1"/>
              <a:t>Сизикова</a:t>
            </a:r>
            <a:r>
              <a:rPr lang="ru-RU" sz="1200" dirty="0"/>
              <a:t> </a:t>
            </a:r>
            <a:r>
              <a:rPr lang="ru-RU" sz="1200" dirty="0" smtClean="0"/>
              <a:t>Т.Г. Представленная работа</a:t>
            </a:r>
            <a:r>
              <a:rPr lang="ru-RU" sz="1200" dirty="0"/>
              <a:t>, </a:t>
            </a:r>
            <a:r>
              <a:rPr lang="ru-RU" sz="1200" dirty="0" smtClean="0"/>
              <a:t>выстроена </a:t>
            </a:r>
            <a:r>
              <a:rPr lang="ru-RU" sz="1200" dirty="0"/>
              <a:t>таким образом, </a:t>
            </a:r>
            <a:r>
              <a:rPr lang="ru-RU" sz="1200" dirty="0" smtClean="0"/>
              <a:t>что присутствующие педагоги могли понять как детям </a:t>
            </a:r>
            <a:r>
              <a:rPr lang="ru-RU" sz="1200" dirty="0"/>
              <a:t>и родителям быстрее адаптироваться к условиям и требованиям логопедической группы, снять тревогу и сомнения у родителей, быстрее перейти к этапу коррекции речи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780" y="4898563"/>
            <a:ext cx="3267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Учитель-логопед МКДОУ д/с № 441 Иванова Н.В. рассказала о «Взаимодействие логопеда и родителей в процессе коррекционной работы с детьми» о необходимости </a:t>
            </a:r>
            <a:r>
              <a:rPr lang="ru-RU" sz="1200" dirty="0"/>
              <a:t>информирования родителей об основах медицинской коррекции недоразвития </a:t>
            </a:r>
            <a:r>
              <a:rPr lang="ru-RU" sz="1200" dirty="0" smtClean="0"/>
              <a:t>речи.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3548" y="6421848"/>
            <a:ext cx="34358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О опыте «Взаимодействия с </a:t>
            </a:r>
            <a:r>
              <a:rPr lang="ru-RU" sz="1200" dirty="0"/>
              <a:t>семьями воспитанников как одно из условий успешной коррекционно-развивающей работы с </a:t>
            </a:r>
            <a:r>
              <a:rPr lang="ru-RU" sz="1200" dirty="0" smtClean="0"/>
              <a:t>детьми» </a:t>
            </a:r>
            <a:r>
              <a:rPr lang="ru-RU" sz="1200" dirty="0"/>
              <a:t>поделились логопед МКДОУ д/с №  144 </a:t>
            </a:r>
            <a:r>
              <a:rPr lang="ru-RU" sz="1200" dirty="0" err="1"/>
              <a:t>Басюрина</a:t>
            </a:r>
            <a:r>
              <a:rPr lang="ru-RU" sz="1200" dirty="0"/>
              <a:t> Д.А</a:t>
            </a:r>
            <a:r>
              <a:rPr lang="ru-RU" sz="1200" dirty="0" smtClean="0"/>
              <a:t>. и воспитатель </a:t>
            </a:r>
            <a:r>
              <a:rPr lang="ru-RU" sz="1200" dirty="0"/>
              <a:t>Горохова С.В. </a:t>
            </a:r>
            <a:r>
              <a:rPr lang="ru-RU" sz="1200" dirty="0" smtClean="0"/>
              <a:t>Они отметили, что эффективная </a:t>
            </a:r>
            <a:r>
              <a:rPr lang="ru-RU" sz="1200" dirty="0"/>
              <a:t>коррекция речевого развития и сопутствующих нарушений возможна только в результате комплексного подхода, то есть при активной, скоординированной работе логопеда, воспитателей и родителей дошкольника</a:t>
            </a:r>
            <a:r>
              <a:rPr lang="ru-RU" sz="1200" dirty="0" smtClean="0"/>
              <a:t>. Они рассказали о задачах, принципах, формах данной деятельности и полученных результатах</a:t>
            </a:r>
            <a:endParaRPr lang="ru-RU" sz="1200" dirty="0"/>
          </a:p>
        </p:txBody>
      </p:sp>
      <p:pic>
        <p:nvPicPr>
          <p:cNvPr id="1027" name="Picture 3" descr="C:\Documents and Settings\Пользователь\Рабочий стол\Новая папка\МО 15.10.2015 фото\SAM_17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9" r="10196" b="12012"/>
          <a:stretch/>
        </p:blipFill>
        <p:spPr bwMode="auto">
          <a:xfrm>
            <a:off x="3712038" y="4616189"/>
            <a:ext cx="2808312" cy="1765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Пользователь\Рабочий стол\Новая папка\МО 15.10.2015 фото\SAM_17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5" r="16025" b="14073"/>
          <a:stretch/>
        </p:blipFill>
        <p:spPr bwMode="auto">
          <a:xfrm>
            <a:off x="194016" y="6732240"/>
            <a:ext cx="3039533" cy="1872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9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680" y="232733"/>
            <a:ext cx="5817197" cy="14056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«Использование 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инновационных технологий в коррекционных группах ДОУ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2535" y="2607276"/>
            <a:ext cx="39876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Опыт </a:t>
            </a:r>
            <a:r>
              <a:rPr lang="ru-RU" sz="1400" dirty="0"/>
              <a:t>работы по использованию «Аудиовизуального курса» в работе с детьми с ОВЗ представила учитель-дефектолог МКДОУ д/с № 311  Чижова Л.Ю.</a:t>
            </a:r>
          </a:p>
          <a:p>
            <a:pPr algn="just"/>
            <a:r>
              <a:rPr lang="ru-RU" sz="1400" dirty="0"/>
              <a:t>Об использовании риторики в коррекционном процессе ДОУ рассказала учитель-логопед МКДОУ д/с № 432 Бушуева М.Ю. </a:t>
            </a:r>
          </a:p>
          <a:p>
            <a:pPr algn="just"/>
            <a:r>
              <a:rPr lang="ru-RU" sz="1400" dirty="0"/>
              <a:t>Опыт работы был также представлен педагогами МКДОУ д/с № 311:</a:t>
            </a:r>
          </a:p>
          <a:p>
            <a:pPr algn="just"/>
            <a:r>
              <a:rPr lang="ru-RU" sz="1400" dirty="0"/>
              <a:t>•    воспитателем  </a:t>
            </a:r>
            <a:r>
              <a:rPr lang="ru-RU" sz="1400" dirty="0" err="1"/>
              <a:t>Горносталёвой</a:t>
            </a:r>
            <a:r>
              <a:rPr lang="ru-RU" sz="1400" dirty="0"/>
              <a:t> Е.С. - «Образовательная деятельность в ходе ре-</a:t>
            </a:r>
            <a:r>
              <a:rPr lang="ru-RU" sz="1400" dirty="0" err="1"/>
              <a:t>жимных</a:t>
            </a:r>
            <a:r>
              <a:rPr lang="ru-RU" sz="1400" dirty="0"/>
              <a:t> моментов с использованием игровых технологий»;</a:t>
            </a:r>
          </a:p>
          <a:p>
            <a:pPr algn="just"/>
            <a:r>
              <a:rPr lang="ru-RU" sz="1400" dirty="0"/>
              <a:t>•    учителем-дефектологом Зайцевой Т.А. - «Использование игровых приемов при формировании элементарных математических представлений у дошкольников </a:t>
            </a:r>
            <a:r>
              <a:rPr lang="ru-RU" sz="1400" dirty="0" smtClean="0"/>
              <a:t>с </a:t>
            </a:r>
            <a:r>
              <a:rPr lang="ru-RU" sz="1400" dirty="0"/>
              <a:t>ОВЗ».</a:t>
            </a:r>
          </a:p>
        </p:txBody>
      </p:sp>
      <p:pic>
        <p:nvPicPr>
          <p:cNvPr id="2051" name="Picture 3" descr="C:\Documents and Settings\Пользователь\Рабочий стол\Новая папка\РМО 26.11.15\РМО в ноябре семинар технологии\фото семинар ноябрь2015\P12605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4" t="9238"/>
          <a:stretch/>
        </p:blipFill>
        <p:spPr bwMode="auto">
          <a:xfrm>
            <a:off x="267442" y="4484713"/>
            <a:ext cx="2565093" cy="188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8640" y="1475656"/>
            <a:ext cx="6552728" cy="998240"/>
          </a:xfrm>
        </p:spPr>
        <p:txBody>
          <a:bodyPr/>
          <a:lstStyle/>
          <a:p>
            <a:r>
              <a:rPr lang="ru-RU" sz="1400" b="1" dirty="0"/>
              <a:t>26 ноября 2015 г. в МКДОУ д/с № 311 состоялось заседание методического объединения воспитателей логопедических </a:t>
            </a:r>
            <a:r>
              <a:rPr lang="ru-RU" sz="1400" b="1" dirty="0" smtClean="0"/>
              <a:t>групп. </a:t>
            </a:r>
            <a:r>
              <a:rPr lang="ru-RU" sz="1400" b="1" dirty="0"/>
              <a:t>В работе МО приняли участие 35 педагогов </a:t>
            </a:r>
            <a:r>
              <a:rPr lang="ru-RU" sz="1400" b="1" dirty="0" smtClean="0"/>
              <a:t>ДОО </a:t>
            </a:r>
            <a:r>
              <a:rPr lang="ru-RU" sz="1400" b="1" dirty="0"/>
              <a:t>района, а также студенты </a:t>
            </a:r>
            <a:r>
              <a:rPr lang="ru-RU" sz="1400" b="1" dirty="0" smtClean="0"/>
              <a:t>НГПУ</a:t>
            </a:r>
            <a:endParaRPr lang="ru-RU" b="1" dirty="0"/>
          </a:p>
        </p:txBody>
      </p:sp>
      <p:pic>
        <p:nvPicPr>
          <p:cNvPr id="2052" name="Picture 4" descr="C:\Documents and Settings\Пользователь\Рабочий стол\Новая папка\РМО 26.11.15\РМО в ноябре семинар технологии\фото семинар ноябрь2015\P12605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4" r="10406"/>
          <a:stretch/>
        </p:blipFill>
        <p:spPr bwMode="auto">
          <a:xfrm>
            <a:off x="318879" y="2267744"/>
            <a:ext cx="2304613" cy="2088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Пользователь\Рабочий стол\Новая папка\РМО 26.11.15\РМО в ноябре семинар технологии\фото семинар ноябрь2015\P12606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6" t="10740" b="5749"/>
          <a:stretch/>
        </p:blipFill>
        <p:spPr bwMode="auto">
          <a:xfrm>
            <a:off x="4631113" y="6362150"/>
            <a:ext cx="2110255" cy="269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Пользователь\Рабочий стол\Новая папка\РМО 26.11.15\РМО в ноябре семинар технологии\фото семинар ноябрь2015\P12606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8"/>
          <a:stretch/>
        </p:blipFill>
        <p:spPr bwMode="auto">
          <a:xfrm>
            <a:off x="188640" y="6876256"/>
            <a:ext cx="1926119" cy="185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Пользователь\Рабочий стол\Новая папка\РМО 26.11.15\РМО в ноябре семинар технологии\фото семинар ноябрь2015\P126066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31" t="15445" r="18100" b="24331"/>
          <a:stretch/>
        </p:blipFill>
        <p:spPr bwMode="auto">
          <a:xfrm>
            <a:off x="2240628" y="6516216"/>
            <a:ext cx="2304225" cy="180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37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632" y="1619672"/>
            <a:ext cx="6552728" cy="782115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16 </a:t>
            </a:r>
            <a:r>
              <a:rPr lang="ru-RU" sz="1400" b="1" dirty="0"/>
              <a:t>февраля 2016 г.   в МАДОУ д/с № 369 прошло районное            </a:t>
            </a:r>
            <a:r>
              <a:rPr lang="ru-RU" sz="1400" b="1" dirty="0" smtClean="0"/>
              <a:t>методическое объединение. В    </a:t>
            </a:r>
            <a:r>
              <a:rPr lang="ru-RU" sz="1400" b="1" dirty="0"/>
              <a:t>работе МО приняли участие </a:t>
            </a:r>
            <a:r>
              <a:rPr lang="ru-RU" sz="1400" b="1" dirty="0" smtClean="0"/>
              <a:t>30 педагогов</a:t>
            </a:r>
            <a:endParaRPr lang="ru-RU" sz="1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2076" y="395536"/>
            <a:ext cx="6395276" cy="14056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ЭФФЕКТИВНОЕ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ИКТ В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ОБРАЗОВАТЕЛЬНОМ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ПРОЦЕССЕ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ДОО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5364088"/>
            <a:ext cx="6192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Специалисты </a:t>
            </a:r>
            <a:r>
              <a:rPr lang="ru-RU" sz="1400" dirty="0"/>
              <a:t>коррекционных групп МАДОУ д/с № 369 </a:t>
            </a:r>
            <a:r>
              <a:rPr lang="ru-RU" sz="1400" dirty="0" err="1"/>
              <a:t>Веретко</a:t>
            </a:r>
            <a:r>
              <a:rPr lang="ru-RU" sz="1400" dirty="0"/>
              <a:t> Л.А., </a:t>
            </a:r>
            <a:r>
              <a:rPr lang="ru-RU" sz="1400" dirty="0" err="1"/>
              <a:t>Зенина</a:t>
            </a:r>
            <a:r>
              <a:rPr lang="ru-RU" sz="1400" dirty="0"/>
              <a:t> Т.М. и Опарина Н.А. рассказали и показали, как они используют на занятиях SMART </a:t>
            </a:r>
            <a:r>
              <a:rPr lang="ru-RU" sz="1400" dirty="0" err="1"/>
              <a:t>Board</a:t>
            </a:r>
            <a:r>
              <a:rPr lang="ru-RU" sz="1400" dirty="0"/>
              <a:t> и SMART </a:t>
            </a:r>
            <a:r>
              <a:rPr lang="ru-RU" sz="1400" dirty="0" err="1"/>
              <a:t>Table</a:t>
            </a:r>
            <a:r>
              <a:rPr lang="ru-RU" sz="1400" dirty="0"/>
              <a:t>.  Благодаря последовательному     появлению изображений на экране, дети имеют возможность выполнять    упражнения более внимательно и в полном объеме. </a:t>
            </a:r>
            <a:r>
              <a:rPr lang="ru-RU" sz="1400" dirty="0" smtClean="0"/>
              <a:t>Использование </a:t>
            </a:r>
            <a:r>
              <a:rPr lang="ru-RU" sz="1400" dirty="0"/>
              <a:t>ИКТ на логопедических занятиях в детском саду позволяет добиться </a:t>
            </a:r>
            <a:r>
              <a:rPr lang="ru-RU" sz="1400" dirty="0" smtClean="0"/>
              <a:t>устойчивого </a:t>
            </a:r>
            <a:r>
              <a:rPr lang="ru-RU" sz="1400" dirty="0"/>
              <a:t>внимания и поддержания интереса на протяжении всего занятия. И это      немало-важно, если учесть, что категория детей, имеющих те или иные       речевые нарушения, характеризуется нестабильным психоэмоциональным состоянием, пониженной </a:t>
            </a:r>
            <a:r>
              <a:rPr lang="ru-RU" sz="1400" dirty="0" smtClean="0"/>
              <a:t>работоспособностью </a:t>
            </a:r>
            <a:r>
              <a:rPr lang="ru-RU" sz="1400" dirty="0"/>
              <a:t>и быстрой утомляемостью. Положительным моментом является и то, что применение ИКТ направлено на включение в работу всех анализаторных систем.</a:t>
            </a:r>
          </a:p>
          <a:p>
            <a:pPr algn="just"/>
            <a:r>
              <a:rPr lang="ru-RU" sz="1400" dirty="0"/>
              <a:t>Учитель-логопед Кушнаренко Л.В. показала обучение грамоте детей старшего до-школьного возраста с использованием электронного приложения к учебнику «Азбука» Климановой Л.Д.</a:t>
            </a:r>
          </a:p>
        </p:txBody>
      </p:sp>
      <p:pic>
        <p:nvPicPr>
          <p:cNvPr id="3075" name="Picture 3" descr="C:\Documents and Settings\Пользователь\Рабочий стол\Новая папка\РМО 16.02.2016\SAM_1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4" t="4762" r="19214" b="3974"/>
          <a:stretch/>
        </p:blipFill>
        <p:spPr bwMode="auto">
          <a:xfrm>
            <a:off x="202076" y="2771800"/>
            <a:ext cx="3154916" cy="2281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6992" y="2771800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На МО представлено внедрение в коррекционно-образовательный процесс специальных компьютерных программ, позволяющих развивать   фонематические процессы, мелкую моторику, способствующих активизации у детей концентрации внимания, памяти, мышления, расширению словарного запаса и кругозора, увеличению речевой активности, формированию навыков правильной 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273929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2588" y="1331641"/>
            <a:ext cx="6660740" cy="1080119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22 </a:t>
            </a:r>
            <a:r>
              <a:rPr lang="ru-RU" sz="1600" b="1" dirty="0"/>
              <a:t>марта 2016 г. в МКДОУ д/с № 293 прошла встреча воспитателей </a:t>
            </a:r>
            <a:r>
              <a:rPr lang="ru-RU" sz="1600" b="1" dirty="0" smtClean="0"/>
              <a:t>логопедических </a:t>
            </a:r>
            <a:r>
              <a:rPr lang="ru-RU" sz="1600" b="1" dirty="0"/>
              <a:t>групп ДОО Ленинского </a:t>
            </a:r>
            <a:r>
              <a:rPr lang="ru-RU" sz="1600" b="1" dirty="0" smtClean="0"/>
              <a:t>района. В </a:t>
            </a:r>
            <a:r>
              <a:rPr lang="ru-RU" sz="1600" b="1" dirty="0"/>
              <a:t>работе МО приняли участие 28 педагогов ДОО района  и д/о СОШ № </a:t>
            </a:r>
            <a:r>
              <a:rPr lang="ru-RU" sz="1600" b="1" dirty="0" smtClean="0"/>
              <a:t>73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8680" y="251521"/>
            <a:ext cx="5817197" cy="11521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Коррекционно-развивающая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в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ДОО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813" y="5331367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выступлении «Игры и </a:t>
            </a:r>
            <a:r>
              <a:rPr lang="ru-RU" sz="1400" dirty="0" err="1" smtClean="0"/>
              <a:t>игрущки</a:t>
            </a:r>
            <a:r>
              <a:rPr lang="ru-RU" sz="1400" dirty="0" smtClean="0"/>
              <a:t> для развития мелкой моторики у детей с ОНР», учителя-логопеды </a:t>
            </a:r>
            <a:r>
              <a:rPr lang="ru-RU" sz="1400" dirty="0" err="1"/>
              <a:t>Буслович</a:t>
            </a:r>
            <a:r>
              <a:rPr lang="ru-RU" sz="1400" dirty="0"/>
              <a:t> Е.С., Пугачева </a:t>
            </a:r>
            <a:r>
              <a:rPr lang="ru-RU" sz="1400" dirty="0" smtClean="0"/>
              <a:t>С.Н. МКДОУ </a:t>
            </a:r>
            <a:r>
              <a:rPr lang="ru-RU" sz="1400" dirty="0"/>
              <a:t>д/с № 347 «Ладушки» </a:t>
            </a:r>
            <a:r>
              <a:rPr lang="ru-RU" sz="1400" dirty="0" smtClean="0"/>
              <a:t>рассказали о принципах подбора игровых упражнений для развития мелкой моторики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2587" y="2636524"/>
            <a:ext cx="36764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 «Подготовке </a:t>
            </a:r>
            <a:r>
              <a:rPr lang="ru-RU" sz="1400" dirty="0"/>
              <a:t>речевого аппарата перед работой логопеда во время коррекционного </a:t>
            </a:r>
            <a:r>
              <a:rPr lang="ru-RU" sz="1400" dirty="0" smtClean="0"/>
              <a:t>утра» рассказала </a:t>
            </a:r>
            <a:r>
              <a:rPr lang="ru-RU" sz="1400" dirty="0" err="1" smtClean="0"/>
              <a:t>Артамошкина</a:t>
            </a:r>
            <a:r>
              <a:rPr lang="ru-RU" sz="1400" dirty="0" smtClean="0"/>
              <a:t> М.С. воспитатель </a:t>
            </a:r>
            <a:r>
              <a:rPr lang="ru-RU" sz="1400" dirty="0"/>
              <a:t>первой квалификационной категории МКДОУ д/с № </a:t>
            </a:r>
            <a:r>
              <a:rPr lang="ru-RU" sz="1400" dirty="0" smtClean="0"/>
              <a:t>238. Это и утренняя зарядка и самомассаж лица, слуховая зарядка, артикуляционная гимнастика, дыхательная зарядка, массаж рук, пальчиковая зарядка.  Данные виды зарядки были представлены в видеофильме. Мария Сергеевна представила оборудование, используемое при зарядке во время коррекционного утра.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537" y="7596336"/>
            <a:ext cx="3206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 своей «КОРРЕКЦИОННО-РАЗВИВАЮЩЯ </a:t>
            </a:r>
            <a:r>
              <a:rPr lang="ru-RU" sz="1400" dirty="0"/>
              <a:t>РАБОТА В </a:t>
            </a:r>
            <a:r>
              <a:rPr lang="ru-RU" sz="1400" dirty="0" smtClean="0"/>
              <a:t>ДОУ» рассказала учитель-логопед  МКДОУ № 293 </a:t>
            </a:r>
            <a:r>
              <a:rPr lang="ru-RU" sz="1400" dirty="0" err="1" smtClean="0"/>
              <a:t>Смакотина</a:t>
            </a:r>
            <a:r>
              <a:rPr lang="ru-RU" sz="1400" dirty="0" smtClean="0"/>
              <a:t> </a:t>
            </a:r>
            <a:r>
              <a:rPr lang="ru-RU" sz="1400" dirty="0"/>
              <a:t>О.А. </a:t>
            </a:r>
            <a:r>
              <a:rPr lang="ru-RU" sz="1400" dirty="0" smtClean="0"/>
              <a:t>Она представила инновационные технологии.</a:t>
            </a:r>
            <a:endParaRPr lang="ru-RU" sz="1400" dirty="0"/>
          </a:p>
        </p:txBody>
      </p:sp>
      <p:pic>
        <p:nvPicPr>
          <p:cNvPr id="4098" name="Picture 2" descr="C:\Documents and Settings\Пользователь\Рабочий стол\Новая папка\МО 22.03.2016 фото\IMG_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499" y="2843808"/>
            <a:ext cx="2714947" cy="21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Пользователь\Рабочий стол\Новая папка\МО 22.03.2016 фото\IMG_02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48"/>
          <a:stretch/>
        </p:blipFill>
        <p:spPr bwMode="auto">
          <a:xfrm>
            <a:off x="4760315" y="5220072"/>
            <a:ext cx="1932744" cy="192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Пользователь\Рабочий стол\Новая папка\МО 22.03.2016 фото\IMG_0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7" t="11396" r="50000"/>
          <a:stretch/>
        </p:blipFill>
        <p:spPr bwMode="auto">
          <a:xfrm>
            <a:off x="241773" y="5508953"/>
            <a:ext cx="1574954" cy="1853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Пользователь\Рабочий стол\Новая папка\МО 22.03.2016 фото\IMG_02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3" t="13255" r="36044" b="1"/>
          <a:stretch/>
        </p:blipFill>
        <p:spPr bwMode="auto">
          <a:xfrm>
            <a:off x="3212976" y="6996545"/>
            <a:ext cx="1830188" cy="2067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36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Итоги работы РМО воспитателей логопедических групп в 2015-2016 учебном году показали, что </a:t>
            </a:r>
          </a:p>
          <a:p>
            <a:r>
              <a:rPr lang="ru-RU" dirty="0" smtClean="0"/>
              <a:t>продолжается </a:t>
            </a:r>
            <a:r>
              <a:rPr lang="ru-RU" dirty="0"/>
              <a:t>организационно-педагогическое сопровождение воспитательно образовательного процесса; </a:t>
            </a:r>
          </a:p>
          <a:p>
            <a:r>
              <a:rPr lang="ru-RU" dirty="0" smtClean="0"/>
              <a:t>последовательно </a:t>
            </a:r>
            <a:r>
              <a:rPr lang="ru-RU" dirty="0"/>
              <a:t>и в системе ведётся работа по обобщению и распространению </a:t>
            </a:r>
            <a:r>
              <a:rPr lang="ru-RU" dirty="0" smtClean="0"/>
              <a:t>педагогического </a:t>
            </a:r>
            <a:r>
              <a:rPr lang="ru-RU" dirty="0"/>
              <a:t>опыта;</a:t>
            </a:r>
          </a:p>
          <a:p>
            <a:r>
              <a:rPr lang="ru-RU" dirty="0" smtClean="0"/>
              <a:t>совершенствуется </a:t>
            </a:r>
            <a:r>
              <a:rPr lang="ru-RU" dirty="0"/>
              <a:t>профессиональное мастерство педагогов в условиях реализации ФГОС ДО.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146942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	Повышение методической грамотности и формирование у педагогов практических умений построения образовательного процесса в соответствии с ФГОС ДО</a:t>
            </a:r>
          </a:p>
          <a:p>
            <a:r>
              <a:rPr lang="ru-RU" dirty="0"/>
              <a:t> 	Оказание методической и практической помощи педагогам в освоении </a:t>
            </a:r>
            <a:r>
              <a:rPr lang="ru-RU" dirty="0" err="1"/>
              <a:t>современ-ных</a:t>
            </a:r>
            <a:r>
              <a:rPr lang="ru-RU" dirty="0"/>
              <a:t> технологий реализации ФГОС ДО в образовательном процессе ДОО.</a:t>
            </a:r>
          </a:p>
          <a:p>
            <a:r>
              <a:rPr lang="ru-RU" dirty="0"/>
              <a:t> 	Выявление, обобщение и распространение передового педагогического опыта. </a:t>
            </a:r>
          </a:p>
          <a:p>
            <a:r>
              <a:rPr lang="ru-RU" dirty="0"/>
              <a:t> 	Продолжить мониторинговые исследования профессиональных и информационных потребностей  воспитателей.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640" y="760208"/>
            <a:ext cx="6408712" cy="1405667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2016-2017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623235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506</TotalTime>
  <Words>946</Words>
  <Application>Microsoft Office PowerPoint</Application>
  <PresentationFormat>Экран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Отдел образования администрации  Ленинского района   Территориальная группа методистов  МКУДПО «ГЦРО» в Ленинском районе </vt:lpstr>
      <vt:lpstr>Цели и задачи</vt:lpstr>
      <vt:lpstr>Слайд 3</vt:lpstr>
      <vt:lpstr>«Организация взаимодействия детского сада и семей воспитанников»</vt:lpstr>
      <vt:lpstr>«Использование инновационных технологий в коррекционных группах ДОУ» </vt:lpstr>
      <vt:lpstr>ЭФФЕКТИВНОЕ ИСПОЛЬЗОВАНИЕ ИКТ В ОБРАЗОВАТЕЛЬНОМ ПРОЦЕССЕ ДОО</vt:lpstr>
      <vt:lpstr>Коррекционно-развивающая работа в ДОО</vt:lpstr>
      <vt:lpstr>Выводы</vt:lpstr>
      <vt:lpstr>Задачи  на 2016-2017 учебный год</vt:lpstr>
      <vt:lpstr>Тема для обсуждения в 2016-2017 учебном году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администрации Ленинского района   Территориальная группа методистов МКУДПО «ГЦРО» в Ленинском районе   Работа районного методического объединения  воспитателей  логопедических группах Ленинского района в 2015-2016 учебном году</dc:title>
  <dc:creator>Admin</dc:creator>
  <cp:lastModifiedBy>Пользователь</cp:lastModifiedBy>
  <cp:revision>29</cp:revision>
  <dcterms:created xsi:type="dcterms:W3CDTF">2016-05-30T13:09:36Z</dcterms:created>
  <dcterms:modified xsi:type="dcterms:W3CDTF">2016-06-02T06:46:30Z</dcterms:modified>
</cp:coreProperties>
</file>